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58" r:id="rId4"/>
    <p:sldId id="260" r:id="rId5"/>
    <p:sldId id="261" r:id="rId6"/>
    <p:sldId id="262" r:id="rId7"/>
    <p:sldId id="263"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1A9999-4ECD-4254-BDF2-C9E0DDE42127}"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A9999-4ECD-4254-BDF2-C9E0DDE42127}"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A9999-4ECD-4254-BDF2-C9E0DDE42127}"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A9999-4ECD-4254-BDF2-C9E0DDE42127}"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1A9999-4ECD-4254-BDF2-C9E0DDE42127}" type="datetimeFigureOut">
              <a:rPr lang="en-US" smtClean="0"/>
              <a:pPr/>
              <a:t>1/1/2008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1A9999-4ECD-4254-BDF2-C9E0DDE42127}"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1A9999-4ECD-4254-BDF2-C9E0DDE42127}" type="datetimeFigureOut">
              <a:rPr lang="en-US" smtClean="0"/>
              <a:pPr/>
              <a:t>1/1/2008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1A9999-4ECD-4254-BDF2-C9E0DDE42127}" type="datetimeFigureOut">
              <a:rPr lang="en-US" smtClean="0"/>
              <a:pPr/>
              <a:t>1/1/2008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A9999-4ECD-4254-BDF2-C9E0DDE42127}" type="datetimeFigureOut">
              <a:rPr lang="en-US" smtClean="0"/>
              <a:pPr/>
              <a:t>1/1/2008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A9999-4ECD-4254-BDF2-C9E0DDE42127}"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A9999-4ECD-4254-BDF2-C9E0DDE42127}" type="datetimeFigureOut">
              <a:rPr lang="en-US" smtClean="0"/>
              <a:pPr/>
              <a:t>1/1/2008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A59B4-E915-407D-8F4B-8847D5FDE9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A9999-4ECD-4254-BDF2-C9E0DDE42127}" type="datetimeFigureOut">
              <a:rPr lang="en-US" smtClean="0"/>
              <a:pPr/>
              <a:t>1/1/2008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A59B4-E915-407D-8F4B-8847D5FDE9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bn-IN" sz="4800" dirty="0" smtClean="0">
                <a:solidFill>
                  <a:srgbClr val="FF0000"/>
                </a:solidFill>
              </a:rPr>
              <a:t>স্বাগতম</a:t>
            </a:r>
            <a:br>
              <a:rPr lang="bn-IN" sz="4800" dirty="0" smtClean="0">
                <a:solidFill>
                  <a:srgbClr val="FF0000"/>
                </a:solidFill>
              </a:rPr>
            </a:br>
            <a:r>
              <a:rPr lang="bn-IN" sz="4800" dirty="0" smtClean="0">
                <a:solidFill>
                  <a:srgbClr val="FF0000"/>
                </a:solidFill>
              </a:rPr>
              <a:t>আজকের পরিসংখ্যান ক্লাসে</a:t>
            </a:r>
            <a:br>
              <a:rPr lang="bn-IN" sz="4800" dirty="0" smtClean="0">
                <a:solidFill>
                  <a:srgbClr val="FF0000"/>
                </a:solidFill>
              </a:rPr>
            </a:br>
            <a:r>
              <a:rPr lang="bn-IN" sz="4800" dirty="0" smtClean="0">
                <a:solidFill>
                  <a:srgbClr val="FF0000"/>
                </a:solidFill>
              </a:rPr>
              <a:t>মোঃ শাহীদুল ইসলাম </a:t>
            </a:r>
            <a:br>
              <a:rPr lang="bn-IN" sz="4800" dirty="0" smtClean="0">
                <a:solidFill>
                  <a:srgbClr val="FF0000"/>
                </a:solidFill>
              </a:rPr>
            </a:br>
            <a:r>
              <a:rPr lang="bn-IN" sz="4800" dirty="0" smtClean="0">
                <a:solidFill>
                  <a:srgbClr val="FF0000"/>
                </a:solidFill>
              </a:rPr>
              <a:t>সহকারি অধ্যাপক, </a:t>
            </a:r>
            <a:br>
              <a:rPr lang="bn-IN" sz="4800" dirty="0" smtClean="0">
                <a:solidFill>
                  <a:srgbClr val="FF0000"/>
                </a:solidFill>
              </a:rPr>
            </a:br>
            <a:r>
              <a:rPr lang="bn-IN" sz="4800" dirty="0" smtClean="0">
                <a:solidFill>
                  <a:srgbClr val="FF0000"/>
                </a:solidFill>
              </a:rPr>
              <a:t>পরিসংখ্যান বিভাগ । </a:t>
            </a:r>
            <a:br>
              <a:rPr lang="bn-IN" sz="4800" dirty="0" smtClean="0">
                <a:solidFill>
                  <a:srgbClr val="FF0000"/>
                </a:solidFill>
              </a:rPr>
            </a:br>
            <a:r>
              <a:rPr lang="bn-IN" sz="4800" dirty="0" smtClean="0">
                <a:solidFill>
                  <a:srgbClr val="FF0000"/>
                </a:solidFill>
              </a:rPr>
              <a:t> </a:t>
            </a:r>
            <a:r>
              <a:rPr lang="en-US" sz="4800" dirty="0" smtClean="0"/>
              <a:t/>
            </a:r>
            <a:br>
              <a:rPr lang="en-US" sz="4800" dirty="0" smtClean="0"/>
            </a:br>
            <a:endParaRPr lang="en-US" sz="4800" dirty="0"/>
          </a:p>
        </p:txBody>
      </p:sp>
      <p:sp>
        <p:nvSpPr>
          <p:cNvPr id="3" name="Subtitle 2"/>
          <p:cNvSpPr>
            <a:spLocks noGrp="1"/>
          </p:cNvSpPr>
          <p:nvPr>
            <p:ph type="subTitle" idx="1"/>
          </p:nvPr>
        </p:nvSpPr>
        <p:spPr/>
        <p:txBody>
          <a:bodyPr/>
          <a:lstStyle/>
          <a:p>
            <a:r>
              <a:rPr lang="bn-IN" dirty="0" smtClean="0"/>
              <a:t> </a:t>
            </a: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53400" cy="5745163"/>
          </a:xfrm>
        </p:spPr>
        <p:txBody>
          <a:bodyPr/>
          <a:lstStyle/>
          <a:p>
            <a:pPr>
              <a:buFont typeface="Wingdings" pitchFamily="2" charset="2"/>
              <a:buChar char="q"/>
            </a:pPr>
            <a:r>
              <a:rPr lang="bn-IN" dirty="0" smtClean="0"/>
              <a:t> পৈসু চলক ও পৈসু বিন্যাস কাকে বলে ? পৈসু বিন্যাসের অন্তর্নিহিত অনুমানসমূহ লিখ । </a:t>
            </a:r>
          </a:p>
          <a:p>
            <a:pPr>
              <a:buFont typeface="Wingdings" pitchFamily="2" charset="2"/>
              <a:buChar char="q"/>
            </a:pPr>
            <a:r>
              <a:rPr lang="bn-IN" dirty="0" smtClean="0"/>
              <a:t> পৈসু চলকের কয়েকটি বাস্তব উদাহরণ লিখ । </a:t>
            </a:r>
          </a:p>
          <a:p>
            <a:pPr>
              <a:buFont typeface="Wingdings" pitchFamily="2" charset="2"/>
              <a:buChar char="q"/>
            </a:pPr>
            <a:r>
              <a:rPr lang="bn-IN" dirty="0" smtClean="0"/>
              <a:t> যেখানে যেখানে পৈসু বিন্যাস ব্যবহৃত হয় তা   লিখ । </a:t>
            </a:r>
          </a:p>
          <a:p>
            <a:pPr>
              <a:buFont typeface="Wingdings" pitchFamily="2" charset="2"/>
              <a:buChar char="q"/>
            </a:pPr>
            <a:r>
              <a:rPr lang="bn-IN" dirty="0" smtClean="0"/>
              <a:t> পৈসু বিন্যাসের ধর্মাবলী লিখ । </a:t>
            </a:r>
            <a:endParaRPr lang="en-US"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bn-IN" sz="3200" dirty="0" smtClean="0"/>
              <a:t>প্রশ্নঃ ১ </a:t>
            </a:r>
            <a:endParaRPr lang="en-US" sz="3200"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a:buNone/>
            </a:pPr>
            <a:r>
              <a:rPr lang="bn-IN" sz="2800" dirty="0" smtClean="0"/>
              <a:t>পৈসু চলকঃ যখন দ্বিপদী চলকের পুনরাবৃত্তি চেষ্টায় সংখ্যা অধিক হয় এবং সফলতার সম্ভাবনা অত্যন্ত ক্ষীণ হয় তখন দ্বিপদী চলকের পরিবর্তিত রূপই পৈসু চলক ।অর্থাৎ যেসব বিচ্ছিন্ন দৈব চলক পৈসু বিন্যাস মেনে চলে তাদেরকে পৈসু চলক বলে ।</a:t>
            </a:r>
          </a:p>
          <a:p>
            <a:pPr>
              <a:buNone/>
            </a:pPr>
            <a:r>
              <a:rPr lang="bn-IN" sz="2800" dirty="0" smtClean="0"/>
              <a:t>পৈসু বিন্যাসঃ দ্বিপদী বিন্যাসের সীমাস্থ আকারই হল পৈসু বিন্যাস । অর্থাৎ, দ্বিপদী বিন্যাসের চেষ্টায় সংখ্যায় খুব বেশি এবং প্রতিবার চেষ্টায় সফলতার সম্ভাবনা খুব কম হলে দ্বিপদী বিন্যাসের সীমায়িত রুপকে পৈসু বিন্যাস বলে ।  </a:t>
            </a:r>
          </a:p>
          <a:p>
            <a:pPr>
              <a:buNone/>
            </a:pPr>
            <a:r>
              <a:rPr lang="bn-IN" sz="2800" dirty="0" smtClean="0"/>
              <a:t> </a:t>
            </a:r>
            <a:endParaRPr lang="bn-IN" sz="2800" dirty="0"/>
          </a:p>
          <a:p>
            <a:pPr>
              <a:buNone/>
            </a:pPr>
            <a:r>
              <a:rPr lang="bn-IN" sz="2800" dirty="0" smtClean="0"/>
              <a:t> </a:t>
            </a:r>
            <a:endParaRPr lang="en-US" sz="2800"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382000" cy="5973763"/>
          </a:xfrm>
        </p:spPr>
        <p:txBody>
          <a:bodyPr/>
          <a:lstStyle/>
          <a:p>
            <a:pPr>
              <a:buNone/>
            </a:pPr>
            <a:r>
              <a:rPr lang="bn-IN" dirty="0" smtClean="0"/>
              <a:t> </a:t>
            </a:r>
            <a:r>
              <a:rPr lang="bn-IN" sz="2800" dirty="0" smtClean="0"/>
              <a:t>পৈসু বিন্যাসের অন্তর্নিহিত অনুমানসমূহ হলঃ </a:t>
            </a:r>
          </a:p>
          <a:p>
            <a:pPr>
              <a:buFont typeface="Wingdings" pitchFamily="2" charset="2"/>
              <a:buChar char="Ø"/>
            </a:pPr>
            <a:r>
              <a:rPr lang="bn-IN" sz="2800" dirty="0" smtClean="0"/>
              <a:t> ব্যবহৃত ঘটনা সমুহ ঘটা বা না ঘটা সম্পূর্ণ স্বাধীন । </a:t>
            </a:r>
          </a:p>
          <a:p>
            <a:pPr>
              <a:buFont typeface="Wingdings" pitchFamily="2" charset="2"/>
              <a:buChar char="Ø"/>
            </a:pPr>
            <a:r>
              <a:rPr lang="bn-IN" sz="2800" dirty="0" smtClean="0"/>
              <a:t> অসীম সংখ্যক ঘটনা ঘটা অবশ্যই একটি সম্ভব সীমার মধ্যে থাকবে । </a:t>
            </a:r>
          </a:p>
          <a:p>
            <a:pPr>
              <a:buFont typeface="Wingdings" pitchFamily="2" charset="2"/>
              <a:buChar char="Ø"/>
            </a:pPr>
            <a:r>
              <a:rPr lang="bn-IN" sz="2800" dirty="0" smtClean="0"/>
              <a:t> প্রদত্ত সীমার মধ্যে একটি নির্দিষ্ট ঘটনা ঘটার সম্ভাবনা উক্ত সীমার দৈর্ঘ্যের সমানুপতিক । </a:t>
            </a:r>
          </a:p>
          <a:p>
            <a:pPr>
              <a:buFont typeface="Wingdings" pitchFamily="2" charset="2"/>
              <a:buChar char="Ø"/>
            </a:pPr>
            <a:r>
              <a:rPr lang="bn-IN" sz="2800" dirty="0" smtClean="0"/>
              <a:t> একটি ক্ষুদ্র সীমার মধ্যে দুই বা ততধিক ঘটনা ঘটার সম্ভাবনা অত্যন্ত নগণ্য হবে । </a:t>
            </a:r>
            <a:endParaRPr lang="en-US" sz="2800" dirty="0"/>
          </a:p>
        </p:txBody>
      </p:sp>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bn-IN" sz="3200" dirty="0" smtClean="0"/>
              <a:t>প্রশ্নঃ ২</a:t>
            </a:r>
            <a:endParaRPr lang="en-US" sz="3200"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pPr>
              <a:buNone/>
            </a:pPr>
            <a:r>
              <a:rPr lang="bn-IN" dirty="0" smtClean="0"/>
              <a:t> </a:t>
            </a:r>
            <a:r>
              <a:rPr lang="bn-IN" sz="2800" dirty="0" smtClean="0"/>
              <a:t>পৈসু চলকের কয়েকটি বাস্তব উদাহরণ হল- </a:t>
            </a:r>
          </a:p>
          <a:p>
            <a:pPr>
              <a:buFont typeface="Wingdings" pitchFamily="2" charset="2"/>
              <a:buChar char="Ø"/>
            </a:pPr>
            <a:r>
              <a:rPr lang="bn-IN" sz="2800" dirty="0" smtClean="0"/>
              <a:t>কোন দেশে সাপের কামড়ে মৃত্যুবরণকারী রোগীর সংখ্যা । </a:t>
            </a:r>
          </a:p>
          <a:p>
            <a:pPr>
              <a:buFont typeface="Wingdings" pitchFamily="2" charset="2"/>
              <a:buChar char="Ø"/>
            </a:pPr>
            <a:r>
              <a:rPr lang="bn-IN" sz="2800" dirty="0" smtClean="0"/>
              <a:t>প্রতি মিনিটে তেজস্ক্রিয় পদার্থ থেকে নির্গত আলফা কণিকার সংখ্যা । </a:t>
            </a:r>
          </a:p>
          <a:p>
            <a:pPr>
              <a:buFont typeface="Wingdings" pitchFamily="2" charset="2"/>
              <a:buChar char="Ø"/>
            </a:pPr>
            <a:r>
              <a:rPr lang="bn-IN" sz="2800" dirty="0" smtClean="0"/>
              <a:t>কোন জেলায় প্রতি বছর জন্মগ্রহণকারী জন্মান্ধ শিশুর সংখ্যা । </a:t>
            </a:r>
          </a:p>
          <a:p>
            <a:pPr>
              <a:buFont typeface="Wingdings" pitchFamily="2" charset="2"/>
              <a:buChar char="Ø"/>
            </a:pPr>
            <a:r>
              <a:rPr lang="bn-IN" sz="2800" dirty="0" smtClean="0"/>
              <a:t>কোন বিভাগীয় শহরে আত্মহত্যার সংখ্যা ।  </a:t>
            </a:r>
          </a:p>
          <a:p>
            <a:pPr>
              <a:buFont typeface="Wingdings" pitchFamily="2" charset="2"/>
              <a:buChar char="Ø"/>
            </a:pPr>
            <a:r>
              <a:rPr lang="bn-IN" sz="2800" dirty="0" smtClean="0"/>
              <a:t>একটি নমুনায় ব্যাকটেরিয়ার সংখ্যা । </a:t>
            </a:r>
          </a:p>
          <a:p>
            <a:pPr>
              <a:buFont typeface="Wingdings" pitchFamily="2" charset="2"/>
              <a:buChar char="Ø"/>
            </a:pPr>
            <a:r>
              <a:rPr lang="bn-IN" sz="2800" dirty="0" smtClean="0"/>
              <a:t>রক্তের নমুনায় লহিত কণিকার সংখ্যা । </a:t>
            </a:r>
          </a:p>
          <a:p>
            <a:pPr>
              <a:buFont typeface="Wingdings" pitchFamily="2" charset="2"/>
              <a:buChar char="Ø"/>
            </a:pPr>
            <a:r>
              <a:rPr lang="bn-IN" sz="2800" dirty="0" smtClean="0"/>
              <a:t>ব্যস্ত সময়ে কোন টেলিফোন সুইচ বোর্ডে পাপ্ত ভুল টেলিফোনের সংখ্যা । </a:t>
            </a:r>
          </a:p>
          <a:p>
            <a:pPr>
              <a:buFont typeface="Wingdings" pitchFamily="2" charset="2"/>
              <a:buChar char="Ø"/>
            </a:pPr>
            <a:r>
              <a:rPr lang="bn-IN" sz="2800" dirty="0" smtClean="0"/>
              <a:t>কোন শহরে এক বছরে মৃত শিশু প্রসবের সংখ্যা । </a:t>
            </a:r>
          </a:p>
          <a:p>
            <a:pPr>
              <a:buFont typeface="Wingdings" pitchFamily="2" charset="2"/>
              <a:buChar char="Ø"/>
            </a:pPr>
            <a:r>
              <a:rPr lang="bn-IN" sz="2800" dirty="0" smtClean="0"/>
              <a:t>কোন শিল্প পতিস্থানের উৎপাদিত ত্রুটিপূর্ণ বাল্বের সংখ্যা । </a:t>
            </a:r>
          </a:p>
          <a:p>
            <a:pPr>
              <a:buFont typeface="Wingdings" pitchFamily="2" charset="2"/>
              <a:buChar char="Ø"/>
            </a:pPr>
            <a:r>
              <a:rPr lang="bn-IN" sz="2800" dirty="0" smtClean="0"/>
              <a:t>কোন পুস্তকের প্রতি পৃষ্ঠায় ভুল শব্দের সংখ্যা । </a:t>
            </a:r>
          </a:p>
          <a:p>
            <a:pPr>
              <a:buNone/>
            </a:pPr>
            <a:r>
              <a:rPr lang="bn-IN" sz="2800" dirty="0" smtClean="0"/>
              <a:t> </a:t>
            </a:r>
            <a:endParaRPr lang="en-US" sz="2800" dirty="0"/>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63562"/>
          </a:xfrm>
        </p:spPr>
        <p:txBody>
          <a:bodyPr>
            <a:noAutofit/>
          </a:bodyPr>
          <a:lstStyle/>
          <a:p>
            <a:pPr algn="l"/>
            <a:r>
              <a:rPr lang="bn-IN" sz="3200" dirty="0" smtClean="0"/>
              <a:t>প্রশ্নঃ ৩</a:t>
            </a:r>
            <a:endParaRPr lang="en-US" sz="3200" dirty="0"/>
          </a:p>
        </p:txBody>
      </p:sp>
      <p:sp>
        <p:nvSpPr>
          <p:cNvPr id="3" name="Content Placeholder 2"/>
          <p:cNvSpPr>
            <a:spLocks noGrp="1"/>
          </p:cNvSpPr>
          <p:nvPr>
            <p:ph idx="1"/>
          </p:nvPr>
        </p:nvSpPr>
        <p:spPr>
          <a:xfrm>
            <a:off x="457200" y="685801"/>
            <a:ext cx="8229600" cy="5257800"/>
          </a:xfrm>
        </p:spPr>
        <p:txBody>
          <a:bodyPr>
            <a:noAutofit/>
          </a:bodyPr>
          <a:lstStyle/>
          <a:p>
            <a:pPr>
              <a:buNone/>
            </a:pPr>
            <a:r>
              <a:rPr lang="bn-IN" sz="2400" dirty="0" smtClean="0"/>
              <a:t>যেখানে যেখানে পৈসু বিন্যাস ব্যবহৃত হয় তা হল- </a:t>
            </a:r>
          </a:p>
          <a:p>
            <a:pPr>
              <a:buFont typeface="Wingdings" pitchFamily="2" charset="2"/>
              <a:buChar char="Ø"/>
            </a:pPr>
            <a:r>
              <a:rPr lang="bn-IN" sz="2400" dirty="0" smtClean="0"/>
              <a:t>কোন শহরের যানজট দূরীকরণে</a:t>
            </a:r>
            <a:r>
              <a:rPr lang="en-US" sz="2400" dirty="0" smtClean="0"/>
              <a:t> </a:t>
            </a:r>
            <a:r>
              <a:rPr lang="bn-IN" sz="2400" dirty="0" smtClean="0"/>
              <a:t>পৈসু বিন্যাস ব্যবহৃত হয়</a:t>
            </a:r>
            <a:r>
              <a:rPr lang="en-US" sz="2400" dirty="0" smtClean="0"/>
              <a:t> </a:t>
            </a:r>
            <a:r>
              <a:rPr lang="bn-IN" sz="2400" dirty="0" smtClean="0"/>
              <a:t>। </a:t>
            </a:r>
          </a:p>
          <a:p>
            <a:pPr>
              <a:buFont typeface="Wingdings" pitchFamily="2" charset="2"/>
              <a:buChar char="Ø"/>
            </a:pPr>
            <a:r>
              <a:rPr lang="bn-IN" sz="2400" dirty="0" smtClean="0"/>
              <a:t>কোন টেলিফোন বোর্ডে প্রতিদিনের ভুল কলের সংখ্যা নিরূপণে পৈসু বিন্যাস ব্যবহৃত হয়</a:t>
            </a:r>
            <a:r>
              <a:rPr lang="en-US" sz="2400" dirty="0" smtClean="0"/>
              <a:t> </a:t>
            </a:r>
            <a:r>
              <a:rPr lang="bn-IN" sz="2400" dirty="0" smtClean="0"/>
              <a:t>।</a:t>
            </a:r>
          </a:p>
          <a:p>
            <a:pPr>
              <a:buFont typeface="Wingdings" pitchFamily="2" charset="2"/>
              <a:buChar char="Ø"/>
            </a:pPr>
            <a:r>
              <a:rPr lang="bn-IN" sz="2400" dirty="0" smtClean="0"/>
              <a:t>কোন কারখানার উৎপাদিত দ্রব্যের মধ্যে ত্রুটিপূর্ণ দ্রব্যের সংখ্যা নিরূপণে পৈসু বিন্যাস ব্যবহৃত হয়</a:t>
            </a:r>
            <a:r>
              <a:rPr lang="en-US" sz="2400" dirty="0" smtClean="0"/>
              <a:t> </a:t>
            </a:r>
            <a:r>
              <a:rPr lang="bn-IN" sz="2400" dirty="0" smtClean="0"/>
              <a:t>।</a:t>
            </a:r>
          </a:p>
          <a:p>
            <a:pPr>
              <a:buFont typeface="Wingdings" pitchFamily="2" charset="2"/>
              <a:buChar char="Ø"/>
            </a:pPr>
            <a:r>
              <a:rPr lang="bn-IN" sz="2400" dirty="0" smtClean="0"/>
              <a:t>কোন পুস্তকের প্রতি পৃষ্ঠায় ভুল শব্দের সংখ্যা নিরূপণে পৈসু বিন্যাস ব্যবহৃত হয়</a:t>
            </a:r>
            <a:r>
              <a:rPr lang="en-US" sz="2400" dirty="0" smtClean="0"/>
              <a:t> </a:t>
            </a:r>
            <a:r>
              <a:rPr lang="bn-IN" sz="2400" dirty="0" smtClean="0"/>
              <a:t>।</a:t>
            </a:r>
          </a:p>
          <a:p>
            <a:pPr>
              <a:buFont typeface="Wingdings" pitchFamily="2" charset="2"/>
              <a:buChar char="Ø"/>
            </a:pPr>
            <a:r>
              <a:rPr lang="bn-IN" sz="2400" dirty="0" smtClean="0"/>
              <a:t>কোন টিকিট কাউনটারের ভীর কমাতে পৈসু বিন্যাস ব্যবহৃত হয়</a:t>
            </a:r>
            <a:r>
              <a:rPr lang="en-US" sz="2400" dirty="0" smtClean="0"/>
              <a:t> </a:t>
            </a:r>
            <a:r>
              <a:rPr lang="bn-IN" sz="2400" dirty="0" smtClean="0"/>
              <a:t>।  </a:t>
            </a:r>
          </a:p>
          <a:p>
            <a:pPr>
              <a:buFont typeface="Wingdings" pitchFamily="2" charset="2"/>
              <a:buChar char="Ø"/>
            </a:pPr>
            <a:r>
              <a:rPr lang="bn-IN" sz="2400" dirty="0" smtClean="0"/>
              <a:t>সল্প খরচে অধিক সেবা নিশ্চিত করতে পৈসু বিন্যাস ব্যবহৃত হয়</a:t>
            </a:r>
            <a:r>
              <a:rPr lang="en-US" sz="2400" dirty="0" smtClean="0"/>
              <a:t> </a:t>
            </a:r>
            <a:r>
              <a:rPr lang="bn-IN" sz="2400" dirty="0" smtClean="0"/>
              <a:t>।</a:t>
            </a:r>
          </a:p>
          <a:p>
            <a:pPr>
              <a:buFont typeface="Wingdings" pitchFamily="2" charset="2"/>
              <a:buChar char="Ø"/>
            </a:pPr>
            <a:r>
              <a:rPr lang="bn-IN" sz="2400" dirty="0" smtClean="0"/>
              <a:t>সেবার মান উন্নয়নে পৈসু বিন্যাস ব্যবহৃত হয়</a:t>
            </a:r>
            <a:r>
              <a:rPr lang="en-US" sz="2400" dirty="0" smtClean="0"/>
              <a:t> </a:t>
            </a:r>
            <a:r>
              <a:rPr lang="bn-IN" sz="2400" dirty="0" smtClean="0"/>
              <a:t>।</a:t>
            </a:r>
          </a:p>
          <a:p>
            <a:pPr>
              <a:buFont typeface="Wingdings" pitchFamily="2" charset="2"/>
              <a:buChar char="Ø"/>
            </a:pPr>
            <a:r>
              <a:rPr lang="bn-IN" sz="2400" dirty="0" smtClean="0"/>
              <a:t>কোন দেশে সাপের কামড়ে মৃত্যুবরণকারী রোগীর সংখ্যা নিরূপণে পৈসু বিন্যাস ব্যবহৃত হয়</a:t>
            </a:r>
            <a:r>
              <a:rPr lang="en-US" sz="2400" dirty="0" smtClean="0"/>
              <a:t> </a:t>
            </a:r>
            <a:r>
              <a:rPr lang="bn-IN" sz="2400" dirty="0" smtClean="0"/>
              <a:t>। </a:t>
            </a:r>
          </a:p>
          <a:p>
            <a:pPr>
              <a:buNone/>
            </a:pPr>
            <a:r>
              <a:rPr lang="bn-IN" sz="2400" dirty="0" smtClean="0"/>
              <a:t>  </a:t>
            </a:r>
            <a:endParaRPr lang="en-US" sz="2400" dirty="0"/>
          </a:p>
        </p:txBody>
      </p:sp>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bn-IN" sz="3200" dirty="0" smtClean="0"/>
              <a:t>প্রশ্নঃ ৪</a:t>
            </a:r>
            <a:endParaRPr lang="en-US" sz="3200" dirty="0"/>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pPr>
              <a:buNone/>
            </a:pPr>
            <a:r>
              <a:rPr lang="bn-IN" sz="2800" dirty="0" smtClean="0"/>
              <a:t>পৈসু বিন্যাসের ধর্মাবলী হল – </a:t>
            </a:r>
          </a:p>
          <a:p>
            <a:pPr>
              <a:buFont typeface="Wingdings" pitchFamily="2" charset="2"/>
              <a:buChar char="Ø"/>
            </a:pPr>
            <a:r>
              <a:rPr lang="bn-IN" sz="2800" dirty="0" smtClean="0"/>
              <a:t>পৈসু বিন্যাসের একটি বিচ্ছিন্ন চলকের সম্ভাবনা বিন্যাস । </a:t>
            </a:r>
          </a:p>
          <a:p>
            <a:pPr>
              <a:buFont typeface="Wingdings" pitchFamily="2" charset="2"/>
              <a:buChar char="Ø"/>
            </a:pPr>
            <a:r>
              <a:rPr lang="bn-IN" sz="2800" dirty="0" smtClean="0"/>
              <a:t>এটি </a:t>
            </a:r>
            <a:r>
              <a:rPr lang="en-US" sz="2800" dirty="0" smtClean="0"/>
              <a:t>0</a:t>
            </a:r>
            <a:r>
              <a:rPr lang="bn-IN" sz="2800" dirty="0" smtClean="0"/>
              <a:t> হতে </a:t>
            </a:r>
            <a:r>
              <a:rPr lang="en-US" sz="2800" dirty="0" smtClean="0"/>
              <a:t> 4</a:t>
            </a:r>
            <a:r>
              <a:rPr lang="bn-IN" sz="2800" dirty="0" smtClean="0"/>
              <a:t> পর্যন্ত যেকোনো বিচ্ছিন্ন মান গ্রহন করতে পারে । </a:t>
            </a:r>
          </a:p>
          <a:p>
            <a:pPr>
              <a:buFont typeface="Wingdings" pitchFamily="2" charset="2"/>
              <a:buChar char="Ø"/>
            </a:pPr>
            <a:r>
              <a:rPr lang="bn-IN" sz="2800" dirty="0" smtClean="0"/>
              <a:t>এ বিন্যাসের একটি মাত্র পরামিতি </a:t>
            </a:r>
            <a:r>
              <a:rPr lang="en-US" sz="2800" dirty="0" smtClean="0"/>
              <a:t> m </a:t>
            </a:r>
            <a:r>
              <a:rPr lang="bn-IN" sz="2800" dirty="0" smtClean="0"/>
              <a:t>যা বিন্যাসটির গড়ের সমান । </a:t>
            </a:r>
          </a:p>
          <a:p>
            <a:pPr>
              <a:buFont typeface="Wingdings" pitchFamily="2" charset="2"/>
              <a:buChar char="Ø"/>
            </a:pPr>
            <a:r>
              <a:rPr lang="bn-IN" sz="2800" dirty="0" smtClean="0"/>
              <a:t>পৈসু বিন্যাসের গড় ও ভেদাঙ্ক উভয়ই এর পরামিতি </a:t>
            </a:r>
            <a:r>
              <a:rPr lang="en-US" sz="2800" dirty="0" smtClean="0"/>
              <a:t>m</a:t>
            </a:r>
            <a:r>
              <a:rPr lang="bn-IN" sz="2800" dirty="0" smtClean="0"/>
              <a:t> এর সমান । </a:t>
            </a:r>
          </a:p>
          <a:p>
            <a:pPr>
              <a:buFont typeface="Wingdings" pitchFamily="2" charset="2"/>
              <a:buChar char="Ø"/>
            </a:pPr>
            <a:r>
              <a:rPr lang="bn-IN" sz="2800" dirty="0" smtClean="0"/>
              <a:t>পৈসু বিন্যাসের পরামিত ব্যবধান  </a:t>
            </a:r>
            <a:endParaRPr lang="en-US" sz="2800" dirty="0" smtClean="0"/>
          </a:p>
          <a:p>
            <a:pPr>
              <a:buFont typeface="Wingdings" pitchFamily="2" charset="2"/>
              <a:buChar char="Ø"/>
            </a:pPr>
            <a:r>
              <a:rPr lang="bn-IN" sz="2800" dirty="0" smtClean="0"/>
              <a:t>এ বিন্যাসে</a:t>
            </a:r>
            <a:r>
              <a:rPr lang="en-US" sz="2800" dirty="0" smtClean="0"/>
              <a:t> </a:t>
            </a:r>
            <a:r>
              <a:rPr lang="bn-IN" sz="2800" dirty="0" smtClean="0"/>
              <a:t>একটি</a:t>
            </a:r>
            <a:r>
              <a:rPr lang="en-US" sz="2800" dirty="0" smtClean="0"/>
              <a:t> </a:t>
            </a:r>
            <a:r>
              <a:rPr lang="bn-IN" sz="2800" dirty="0" smtClean="0"/>
              <a:t>বা দুইটি প্রচুরক থাকতে পারে । </a:t>
            </a:r>
          </a:p>
          <a:p>
            <a:pPr>
              <a:buFont typeface="Wingdings" pitchFamily="2" charset="2"/>
              <a:buChar char="Ø"/>
            </a:pPr>
            <a:r>
              <a:rPr lang="bn-IN" sz="2800" dirty="0" smtClean="0"/>
              <a:t>দুই বা ততোধিক স্বাধীন পৈসু চলকের যোগফলও একটি পৈসু চলক । </a:t>
            </a:r>
          </a:p>
          <a:p>
            <a:pPr>
              <a:buFont typeface="Wingdings" pitchFamily="2" charset="2"/>
              <a:buChar char="Ø"/>
            </a:pPr>
            <a:r>
              <a:rPr lang="bn-IN" sz="2800" dirty="0" smtClean="0"/>
              <a:t>বিন্যাসটির ৩য় কেন্দ্রীয় পরিঘাত এর পরামিতি </a:t>
            </a:r>
            <a:r>
              <a:rPr lang="en-US" sz="2800" dirty="0" smtClean="0"/>
              <a:t>m</a:t>
            </a:r>
            <a:r>
              <a:rPr lang="bn-IN" sz="2800" dirty="0" smtClean="0"/>
              <a:t> এর সমান ।  </a:t>
            </a:r>
          </a:p>
        </p:txBody>
      </p:sp>
      <p:graphicFrame>
        <p:nvGraphicFramePr>
          <p:cNvPr id="4" name="Object 3"/>
          <p:cNvGraphicFramePr>
            <a:graphicFrameLocks noChangeAspect="1"/>
          </p:cNvGraphicFramePr>
          <p:nvPr/>
        </p:nvGraphicFramePr>
        <p:xfrm>
          <a:off x="5105400" y="3657600"/>
          <a:ext cx="474133" cy="387927"/>
        </p:xfrm>
        <a:graphic>
          <a:graphicData uri="http://schemas.openxmlformats.org/presentationml/2006/ole">
            <p:oleObj spid="_x0000_s1026" name="Equation" r:id="rId3" imgW="279360" imgH="228600" progId="Equation.3">
              <p:embed/>
            </p:oleObj>
          </a:graphicData>
        </a:graphic>
      </p:graphicFrame>
    </p:spTree>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bn-IN" sz="9600" dirty="0" smtClean="0"/>
              <a:t>   </a:t>
            </a:r>
            <a:r>
              <a:rPr lang="bn-IN" sz="9600" dirty="0" smtClean="0">
                <a:solidFill>
                  <a:srgbClr val="FF0000"/>
                </a:solidFill>
              </a:rPr>
              <a:t>ধন্যবাদ </a:t>
            </a:r>
            <a:endParaRPr lang="en-US" sz="9600" dirty="0">
              <a:solidFill>
                <a:srgbClr val="FF0000"/>
              </a:solidFill>
            </a:endParaRPr>
          </a:p>
        </p:txBody>
      </p:sp>
    </p:spTree>
  </p:cSld>
  <p:clrMapOvr>
    <a:masterClrMapping/>
  </p:clrMapOvr>
  <p:transition>
    <p:circl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453</Words>
  <Application>Microsoft Office PowerPoint</Application>
  <PresentationFormat>On-screen Show (4:3)</PresentationFormat>
  <Paragraphs>51</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Equation</vt:lpstr>
      <vt:lpstr>স্বাগতম আজকের পরিসংখ্যান ক্লাসে মোঃ শাহীদুল ইসলাম  সহকারি অধ্যাপক,  পরিসংখ্যান বিভাগ ।    </vt:lpstr>
      <vt:lpstr>Slide 2</vt:lpstr>
      <vt:lpstr>প্রশ্নঃ ১ </vt:lpstr>
      <vt:lpstr>Slide 4</vt:lpstr>
      <vt:lpstr>প্রশ্নঃ ২</vt:lpstr>
      <vt:lpstr>প্রশ্নঃ ৩</vt:lpstr>
      <vt:lpstr>প্রশ্নঃ ৪</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Shahidul Islam</dc:creator>
  <cp:lastModifiedBy>Mr. Shahidul Islam</cp:lastModifiedBy>
  <cp:revision>171</cp:revision>
  <dcterms:created xsi:type="dcterms:W3CDTF">2007-12-31T18:04:13Z</dcterms:created>
  <dcterms:modified xsi:type="dcterms:W3CDTF">2007-12-31T18:12:54Z</dcterms:modified>
</cp:coreProperties>
</file>